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</p:sldIdLst>
  <p:sldSz cx="6858000" cy="9144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15B9F"/>
    <a:srgbClr val="FFFFAB"/>
    <a:srgbClr val="FFFF25"/>
    <a:srgbClr val="FFFF6D"/>
    <a:srgbClr val="FFFF00"/>
    <a:srgbClr val="33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014" y="-14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CB51-66FB-4124-8F72-9F72E1B88F3F}" type="datetimeFigureOut">
              <a:rPr lang="en-GB" smtClean="0"/>
              <a:pPr/>
              <a:t>15/05/2013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228CD-0D22-4529-9C6E-50A12E78F0A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034784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CB51-66FB-4124-8F72-9F72E1B88F3F}" type="datetimeFigureOut">
              <a:rPr lang="en-GB" smtClean="0"/>
              <a:pPr/>
              <a:t>15/05/2013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228CD-0D22-4529-9C6E-50A12E78F0A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35158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CB51-66FB-4124-8F72-9F72E1B88F3F}" type="datetimeFigureOut">
              <a:rPr lang="en-GB" smtClean="0"/>
              <a:pPr/>
              <a:t>15/05/2013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228CD-0D22-4529-9C6E-50A12E78F0A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19477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CB51-66FB-4124-8F72-9F72E1B88F3F}" type="datetimeFigureOut">
              <a:rPr lang="en-GB" smtClean="0"/>
              <a:pPr/>
              <a:t>15/05/2013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228CD-0D22-4529-9C6E-50A12E78F0A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63445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CB51-66FB-4124-8F72-9F72E1B88F3F}" type="datetimeFigureOut">
              <a:rPr lang="en-GB" smtClean="0"/>
              <a:pPr/>
              <a:t>15/05/2013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228CD-0D22-4529-9C6E-50A12E78F0A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32418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CB51-66FB-4124-8F72-9F72E1B88F3F}" type="datetimeFigureOut">
              <a:rPr lang="en-GB" smtClean="0"/>
              <a:pPr/>
              <a:t>15/05/2013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228CD-0D22-4529-9C6E-50A12E78F0A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421073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CB51-66FB-4124-8F72-9F72E1B88F3F}" type="datetimeFigureOut">
              <a:rPr lang="en-GB" smtClean="0"/>
              <a:pPr/>
              <a:t>15/05/2013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228CD-0D22-4529-9C6E-50A12E78F0A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2851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CB51-66FB-4124-8F72-9F72E1B88F3F}" type="datetimeFigureOut">
              <a:rPr lang="en-GB" smtClean="0"/>
              <a:pPr/>
              <a:t>15/05/2013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228CD-0D22-4529-9C6E-50A12E78F0A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84887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CB51-66FB-4124-8F72-9F72E1B88F3F}" type="datetimeFigureOut">
              <a:rPr lang="en-GB" smtClean="0"/>
              <a:pPr/>
              <a:t>15/05/2013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228CD-0D22-4529-9C6E-50A12E78F0A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8726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CB51-66FB-4124-8F72-9F72E1B88F3F}" type="datetimeFigureOut">
              <a:rPr lang="en-GB" smtClean="0"/>
              <a:pPr/>
              <a:t>15/05/2013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228CD-0D22-4529-9C6E-50A12E78F0A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54401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CB51-66FB-4124-8F72-9F72E1B88F3F}" type="datetimeFigureOut">
              <a:rPr lang="en-GB" smtClean="0"/>
              <a:pPr/>
              <a:t>15/05/2013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228CD-0D22-4529-9C6E-50A12E78F0A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8390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ECB51-66FB-4124-8F72-9F72E1B88F3F}" type="datetimeFigureOut">
              <a:rPr lang="en-GB" smtClean="0"/>
              <a:pPr/>
              <a:t>15/05/2013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228CD-0D22-4529-9C6E-50A12E78F0A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963730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6858000" cy="467543"/>
          </a:xfrm>
          <a:solidFill>
            <a:srgbClr val="315B9F"/>
          </a:solidFill>
        </p:spPr>
        <p:txBody>
          <a:bodyPr>
            <a:noAutofit/>
          </a:bodyPr>
          <a:lstStyle/>
          <a:p>
            <a:r>
              <a:rPr lang="en-GB" sz="3000" b="1" dirty="0" smtClean="0">
                <a:solidFill>
                  <a:schemeClr val="bg1"/>
                </a:solidFill>
              </a:rPr>
              <a:t>SUGAR QUOTAS SHOULD EXPIRE IN </a:t>
            </a:r>
            <a:r>
              <a:rPr lang="en-GB" sz="3000" b="1" dirty="0" smtClean="0">
                <a:solidFill>
                  <a:schemeClr val="bg1"/>
                </a:solidFill>
                <a:effectLst>
                  <a:outerShdw blurRad="50800" dist="50800" dir="420000" sx="1000" sy="1000" algn="ctr" rotWithShape="0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n-GB" sz="3000" dirty="0">
              <a:solidFill>
                <a:schemeClr val="bg1"/>
              </a:solidFill>
              <a:effectLst>
                <a:outerShdw blurRad="50800" dist="50800" dir="420000" sx="1000" sy="1000" algn="ctr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555776"/>
            <a:ext cx="6830616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0" y="467544"/>
            <a:ext cx="685800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u="sng" dirty="0" smtClean="0"/>
              <a:t>These charts show how the EU sugar quota regime fails to deliver fair competition and reasonable prices:</a:t>
            </a:r>
            <a:endParaRPr lang="en-GB" sz="1200" u="sng" dirty="0" smtClean="0"/>
          </a:p>
          <a:p>
            <a:pPr lvl="1"/>
            <a:r>
              <a:rPr lang="en-US" sz="1200" dirty="0" smtClean="0"/>
              <a:t>Artificial sugar shortages since 2010 have pushed prices up by over 40% in spite of economies of scale and higher productivity following the restructuring of the sugar producing sector since 2006;</a:t>
            </a:r>
            <a:endParaRPr lang="en-GB" sz="1200" dirty="0" smtClean="0"/>
          </a:p>
          <a:p>
            <a:pPr lvl="1"/>
            <a:r>
              <a:rPr lang="en-US" sz="1200" dirty="0" smtClean="0"/>
              <a:t>The European food and drinks sector has to pay 55% more for EU sugar than competitors in third countries and buyers in the chemical, pharmaceutical and </a:t>
            </a:r>
            <a:r>
              <a:rPr lang="en-US" sz="1200" dirty="0" err="1" smtClean="0"/>
              <a:t>biofuels</a:t>
            </a:r>
            <a:r>
              <a:rPr lang="en-US" sz="1200" dirty="0" smtClean="0"/>
              <a:t> sectors.</a:t>
            </a:r>
            <a:endParaRPr lang="en-GB" sz="1200" dirty="0" smtClean="0"/>
          </a:p>
          <a:p>
            <a:endParaRPr lang="en-US" sz="1200" u="sng" dirty="0" smtClean="0"/>
          </a:p>
          <a:p>
            <a:r>
              <a:rPr lang="en-US" sz="1200" u="sng" dirty="0" smtClean="0"/>
              <a:t>For European SME’s in the food and drinks sector </a:t>
            </a:r>
            <a:r>
              <a:rPr lang="en-US" sz="1200" u="sng" dirty="0" smtClean="0"/>
              <a:t>sugar quotas</a:t>
            </a:r>
            <a:r>
              <a:rPr lang="en-US" sz="1200" u="sng" dirty="0" smtClean="0"/>
              <a:t>: </a:t>
            </a:r>
            <a:endParaRPr lang="en-GB" sz="1200" u="sng" dirty="0" smtClean="0"/>
          </a:p>
          <a:p>
            <a:pPr lvl="1"/>
            <a:r>
              <a:rPr lang="en-US" sz="1200" dirty="0" smtClean="0"/>
              <a:t>Create </a:t>
            </a:r>
            <a:r>
              <a:rPr lang="en-US" sz="1200" dirty="0" smtClean="0"/>
              <a:t>unnecessary extra costs at a time when </a:t>
            </a:r>
            <a:r>
              <a:rPr lang="en-US" sz="1200" dirty="0" smtClean="0"/>
              <a:t>European purchasing </a:t>
            </a:r>
            <a:r>
              <a:rPr lang="en-US" sz="1200" dirty="0" smtClean="0"/>
              <a:t>power is falling;</a:t>
            </a:r>
            <a:endParaRPr lang="en-GB" sz="1200" dirty="0" smtClean="0"/>
          </a:p>
          <a:p>
            <a:pPr lvl="1"/>
            <a:r>
              <a:rPr lang="en-US" sz="1200" smtClean="0"/>
              <a:t>Undermine </a:t>
            </a:r>
            <a:r>
              <a:rPr lang="en-US" sz="1200" smtClean="0"/>
              <a:t>competitive </a:t>
            </a:r>
            <a:r>
              <a:rPr lang="en-US" sz="1200" smtClean="0"/>
              <a:t>positioning </a:t>
            </a:r>
            <a:r>
              <a:rPr lang="en-US" sz="1200" dirty="0" smtClean="0"/>
              <a:t>in growing global markets, thus holding back expansion of manufacturing and exports from the EU and leaving others to take market </a:t>
            </a:r>
            <a:r>
              <a:rPr lang="en-US" sz="1200" dirty="0" smtClean="0"/>
              <a:t>share at a time when Europe needs jobs and growth</a:t>
            </a:r>
            <a:endParaRPr lang="en-GB" sz="1200" dirty="0" smtClean="0"/>
          </a:p>
          <a:p>
            <a:endParaRPr lang="en-US" sz="1400" dirty="0" smtClean="0"/>
          </a:p>
        </p:txBody>
      </p:sp>
      <p:sp>
        <p:nvSpPr>
          <p:cNvPr id="10" name="Right Arrow 9"/>
          <p:cNvSpPr/>
          <p:nvPr/>
        </p:nvSpPr>
        <p:spPr>
          <a:xfrm>
            <a:off x="332656" y="755576"/>
            <a:ext cx="108012" cy="1920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Arrow 13"/>
          <p:cNvSpPr/>
          <p:nvPr/>
        </p:nvSpPr>
        <p:spPr>
          <a:xfrm>
            <a:off x="332656" y="1115616"/>
            <a:ext cx="108012" cy="1920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ight Arrow 14"/>
          <p:cNvSpPr/>
          <p:nvPr/>
        </p:nvSpPr>
        <p:spPr>
          <a:xfrm>
            <a:off x="332656" y="2051720"/>
            <a:ext cx="108012" cy="1920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>
            <a:off x="836712" y="2627784"/>
            <a:ext cx="523858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36712" y="5868144"/>
            <a:ext cx="523858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2"/>
          <p:cNvSpPr txBox="1">
            <a:spLocks/>
          </p:cNvSpPr>
          <p:nvPr/>
        </p:nvSpPr>
        <p:spPr>
          <a:xfrm>
            <a:off x="0" y="5652120"/>
            <a:ext cx="6858000" cy="2160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1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Average price paid by buyers from the EU food and drinks sector who have to buy quota sugar</a:t>
            </a:r>
            <a:endParaRPr kumimoji="0" lang="en-GB" sz="1100" b="1" i="1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1" y="5868144"/>
            <a:ext cx="6818809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0" y="8892480"/>
            <a:ext cx="6861879" cy="216024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/>
            <a:r>
              <a:rPr lang="en-US" sz="1100" i="1" dirty="0">
                <a:solidFill>
                  <a:schemeClr val="tx2"/>
                </a:solidFill>
              </a:rPr>
              <a:t>Average price paid by chemical, </a:t>
            </a:r>
            <a:r>
              <a:rPr lang="en-US" sz="1100" i="1" dirty="0" err="1">
                <a:solidFill>
                  <a:schemeClr val="tx2"/>
                </a:solidFill>
              </a:rPr>
              <a:t>pharma</a:t>
            </a:r>
            <a:r>
              <a:rPr lang="en-US" sz="1100" i="1" dirty="0">
                <a:solidFill>
                  <a:schemeClr val="tx2"/>
                </a:solidFill>
              </a:rPr>
              <a:t>, </a:t>
            </a:r>
            <a:r>
              <a:rPr lang="en-US" sz="1100" i="1" dirty="0" err="1" smtClean="0">
                <a:solidFill>
                  <a:schemeClr val="tx2"/>
                </a:solidFill>
              </a:rPr>
              <a:t>biofuel</a:t>
            </a:r>
            <a:r>
              <a:rPr lang="en-US" sz="1100" i="1" dirty="0" smtClean="0">
                <a:solidFill>
                  <a:schemeClr val="tx2"/>
                </a:solidFill>
              </a:rPr>
              <a:t> and 3</a:t>
            </a:r>
            <a:r>
              <a:rPr lang="en-US" sz="1100" i="1" baseline="30000" dirty="0" smtClean="0">
                <a:solidFill>
                  <a:schemeClr val="tx2"/>
                </a:solidFill>
              </a:rPr>
              <a:t>rd</a:t>
            </a:r>
            <a:r>
              <a:rPr lang="en-US" sz="1100" i="1" dirty="0" smtClean="0">
                <a:solidFill>
                  <a:schemeClr val="tx2"/>
                </a:solidFill>
              </a:rPr>
              <a:t> country food buyers</a:t>
            </a:r>
            <a:r>
              <a:rPr lang="en-US" sz="1100" i="1" dirty="0">
                <a:solidFill>
                  <a:schemeClr val="tx2"/>
                </a:solidFill>
              </a:rPr>
              <a:t>, who can buy out </a:t>
            </a:r>
            <a:r>
              <a:rPr lang="en-US" sz="1100" i="1" dirty="0" smtClean="0">
                <a:solidFill>
                  <a:schemeClr val="tx2"/>
                </a:solidFill>
              </a:rPr>
              <a:t>of </a:t>
            </a:r>
            <a:r>
              <a:rPr lang="en-US" sz="1100" i="1" dirty="0">
                <a:solidFill>
                  <a:schemeClr val="tx2"/>
                </a:solidFill>
              </a:rPr>
              <a:t>quota sugar</a:t>
            </a:r>
            <a:endParaRPr lang="en-GB" sz="1100" i="1" dirty="0">
              <a:solidFill>
                <a:schemeClr val="tx2"/>
              </a:solidFill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332656" y="1763688"/>
            <a:ext cx="108012" cy="1920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22179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189</Words>
  <Application>Microsoft Office PowerPoint</Application>
  <PresentationFormat>On-screen Show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SUGAR QUOTAS SHOULD EXPIRE IN 2015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Nina Petrovic</dc:creator>
  <cp:lastModifiedBy>Sharon Spooner</cp:lastModifiedBy>
  <cp:revision>41</cp:revision>
  <cp:lastPrinted>2013-05-14T13:54:14Z</cp:lastPrinted>
  <dcterms:created xsi:type="dcterms:W3CDTF">2013-05-14T09:37:55Z</dcterms:created>
  <dcterms:modified xsi:type="dcterms:W3CDTF">2013-05-15T05:51:33Z</dcterms:modified>
</cp:coreProperties>
</file>